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8" r:id="rId5"/>
    <p:sldId id="266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D9"/>
    <a:srgbClr val="FFC5C5"/>
    <a:srgbClr val="FF9F9F"/>
    <a:srgbClr val="EFF1F5"/>
    <a:srgbClr val="FFFCF3"/>
    <a:srgbClr val="F1F8EC"/>
    <a:srgbClr val="F3F6FB"/>
    <a:srgbClr val="FDF3ED"/>
    <a:srgbClr val="EBF0F9"/>
    <a:srgbClr val="F9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37" autoAdjust="0"/>
  </p:normalViewPr>
  <p:slideViewPr>
    <p:cSldViewPr snapToGrid="0">
      <p:cViewPr varScale="1">
        <p:scale>
          <a:sx n="61" d="100"/>
          <a:sy n="61" d="100"/>
        </p:scale>
        <p:origin x="88" y="3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CA556-1651-4A5D-B2EE-CC20BCC354D4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287F-7250-4649-BC4F-2289059768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54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CA556-1651-4A5D-B2EE-CC20BCC354D4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287F-7250-4649-BC4F-2289059768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711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CA556-1651-4A5D-B2EE-CC20BCC354D4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287F-7250-4649-BC4F-2289059768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742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CA556-1651-4A5D-B2EE-CC20BCC354D4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287F-7250-4649-BC4F-2289059768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294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CA556-1651-4A5D-B2EE-CC20BCC354D4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287F-7250-4649-BC4F-2289059768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771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CA556-1651-4A5D-B2EE-CC20BCC354D4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287F-7250-4649-BC4F-2289059768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381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CA556-1651-4A5D-B2EE-CC20BCC354D4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287F-7250-4649-BC4F-2289059768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539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CA556-1651-4A5D-B2EE-CC20BCC354D4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287F-7250-4649-BC4F-2289059768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102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CA556-1651-4A5D-B2EE-CC20BCC354D4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287F-7250-4649-BC4F-2289059768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313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CA556-1651-4A5D-B2EE-CC20BCC354D4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287F-7250-4649-BC4F-2289059768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688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CA556-1651-4A5D-B2EE-CC20BCC354D4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287F-7250-4649-BC4F-2289059768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20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CA556-1651-4A5D-B2EE-CC20BCC354D4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0287F-7250-4649-BC4F-2289059768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472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0" y="21544"/>
            <a:ext cx="12192000" cy="6858000"/>
          </a:xfrm>
          <a:prstGeom prst="rect">
            <a:avLst/>
          </a:prstGeom>
          <a:solidFill>
            <a:srgbClr val="EFF1F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600" dirty="0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4170380" y="995504"/>
            <a:ext cx="3862124" cy="15368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300" dirty="0"/>
              <a:t>Students who declare mental health conditions remain the highest proportion of DAS users, followed by those who declare </a:t>
            </a:r>
            <a:r>
              <a:rPr lang="en-GB" sz="1300" dirty="0" err="1"/>
              <a:t>SpLDs</a:t>
            </a:r>
            <a:r>
              <a:rPr lang="en-GB" sz="1300" dirty="0"/>
              <a:t> (specific learning disabilities)</a:t>
            </a:r>
          </a:p>
          <a:p>
            <a:r>
              <a:rPr lang="en-GB" sz="1300" dirty="0"/>
              <a:t>The number of students with long-standing illnesses or multiple conditions has continued to rise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82864" y="5585598"/>
            <a:ext cx="3815548" cy="1210845"/>
          </a:xfrm>
          <a:prstGeom prst="rect">
            <a:avLst/>
          </a:prstGeom>
          <a:solidFill>
            <a:srgbClr val="FFD9D9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dirty="0"/>
              <a:t>Undergraduates continue to represent the majority of students registered with the DAS</a:t>
            </a:r>
          </a:p>
          <a:p>
            <a:r>
              <a:rPr lang="en-GB" sz="1100" dirty="0"/>
              <a:t>Except in the Humanities, PGT users are less likely than other cohorts to declare a disability</a:t>
            </a:r>
          </a:p>
          <a:p>
            <a:r>
              <a:rPr lang="en-GB" sz="1100" dirty="0"/>
              <a:t>Divisions with most student users of DAS remain Humanities and Social Sciences (followed by MPLS)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82863" y="4005685"/>
            <a:ext cx="1870381" cy="799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dirty="0"/>
              <a:t>DAS users by ethnicity:</a:t>
            </a:r>
          </a:p>
          <a:p>
            <a:pPr lvl="1"/>
            <a:r>
              <a:rPr lang="en-GB" sz="1600" dirty="0"/>
              <a:t>72% white</a:t>
            </a:r>
          </a:p>
          <a:p>
            <a:pPr lvl="1"/>
            <a:r>
              <a:rPr lang="en-GB" sz="1600" dirty="0"/>
              <a:t>11% Asian</a:t>
            </a:r>
          </a:p>
          <a:p>
            <a:pPr lvl="1"/>
            <a:r>
              <a:rPr lang="en-GB" sz="1600" dirty="0"/>
              <a:t>3% black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82864" y="5243498"/>
            <a:ext cx="3815548" cy="318604"/>
          </a:xfrm>
          <a:prstGeom prst="rect">
            <a:avLst/>
          </a:prstGeom>
          <a:solidFill>
            <a:srgbClr val="FF9F9F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Key Trends – Study-Level / Division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182863" y="3684970"/>
            <a:ext cx="3815548" cy="2957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Key Trends – Ethnicity / Gender</a:t>
            </a: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182865" y="914402"/>
            <a:ext cx="3815552" cy="272657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/>
              <a:t>In 2019-20 more than 5,280 students were known to the Disability Advisory Service (DAS) </a:t>
            </a:r>
          </a:p>
          <a:p>
            <a:r>
              <a:rPr lang="en-GB" sz="1200" dirty="0"/>
              <a:t>That’s 21.5% of the total Oxford student population</a:t>
            </a:r>
          </a:p>
          <a:p>
            <a:r>
              <a:rPr lang="en-GB" sz="1200" dirty="0"/>
              <a:t>Oxford’s disability disclosure rates are higher than the sector average, which HESA reports as being 14.6%</a:t>
            </a:r>
          </a:p>
          <a:p>
            <a:r>
              <a:rPr lang="en-GB" sz="1200" dirty="0"/>
              <a:t>Each year just under 40% of all students known to the DAS require a Student Support Plan (SSP) recommending institutional reasonable adjustments (including for exams)</a:t>
            </a:r>
          </a:p>
          <a:p>
            <a:r>
              <a:rPr lang="en-GB" sz="1200" dirty="0"/>
              <a:t>In 2019/20, more than 700 students received study support (e.g. lab assistants, exam scribes, library support) or specialist support (e.g. mentoring or study skills tuition)</a:t>
            </a: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182863" y="572303"/>
            <a:ext cx="3815554" cy="31860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Key Stats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182864" y="123689"/>
            <a:ext cx="11846330" cy="376329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400" b="1" dirty="0">
                <a:solidFill>
                  <a:schemeClr val="bg1"/>
                </a:solidFill>
                <a:latin typeface="+mn-lt"/>
              </a:rPr>
              <a:t>Student Disability &amp; Inclusion at Oxford – An Overview</a:t>
            </a: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4152064" y="569166"/>
            <a:ext cx="3880449" cy="40971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Key Trends – Disability Type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088256"/>
              </p:ext>
            </p:extLst>
          </p:nvPr>
        </p:nvGraphicFramePr>
        <p:xfrm>
          <a:off x="4188696" y="2626392"/>
          <a:ext cx="3843808" cy="1844483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2926334">
                  <a:extLst>
                    <a:ext uri="{9D8B030D-6E8A-4147-A177-3AD203B41FA5}">
                      <a16:colId xmlns:a16="http://schemas.microsoft.com/office/drawing/2014/main" val="3027513122"/>
                    </a:ext>
                  </a:extLst>
                </a:gridCol>
                <a:gridCol w="917474">
                  <a:extLst>
                    <a:ext uri="{9D8B030D-6E8A-4147-A177-3AD203B41FA5}">
                      <a16:colId xmlns:a16="http://schemas.microsoft.com/office/drawing/2014/main" val="229566172"/>
                    </a:ext>
                  </a:extLst>
                </a:gridCol>
              </a:tblGrid>
              <a:tr h="114547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effectLst/>
                        </a:rPr>
                        <a:t>Disability Type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2019-20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1282895"/>
                  </a:ext>
                </a:extLst>
              </a:tr>
              <a:tr h="1145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Mental health condition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1547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6064815"/>
                  </a:ext>
                </a:extLst>
              </a:tr>
              <a:tr h="1145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Specific learning difficulty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1336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55466039"/>
                  </a:ext>
                </a:extLst>
              </a:tr>
              <a:tr h="1680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Long standing illness or health condition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699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7511397"/>
                  </a:ext>
                </a:extLst>
              </a:tr>
              <a:tr h="1145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Not listed disability, impairment or condition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456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8609725"/>
                  </a:ext>
                </a:extLst>
              </a:tr>
              <a:tr h="1145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Multiple disabilities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480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4851304"/>
                  </a:ext>
                </a:extLst>
              </a:tr>
              <a:tr h="1145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Social/communication impairment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174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76069418"/>
                  </a:ext>
                </a:extLst>
              </a:tr>
              <a:tr h="1145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Physical impairment or mobility issues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162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04904577"/>
                  </a:ext>
                </a:extLst>
              </a:tr>
              <a:tr h="1145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Unknowns &amp; pending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235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0297095"/>
                  </a:ext>
                </a:extLst>
              </a:tr>
              <a:tr h="1145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No disability or no known disability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77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29286227"/>
                  </a:ext>
                </a:extLst>
              </a:tr>
              <a:tr h="1145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Deaf or serious hearing impairment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64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37458484"/>
                  </a:ext>
                </a:extLst>
              </a:tr>
              <a:tr h="1145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Blind or serious visual impairment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50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65407082"/>
                  </a:ext>
                </a:extLst>
              </a:tr>
            </a:tbl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8213634" y="4339244"/>
            <a:ext cx="3806394" cy="24587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5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indent="0">
              <a:buNone/>
            </a:pPr>
            <a:r>
              <a:rPr lang="en-GB" sz="1200" dirty="0"/>
              <a:t>Other dimensions of inclusion (that are not disabilities) can have a similar impact:</a:t>
            </a:r>
          </a:p>
          <a:p>
            <a:r>
              <a:rPr lang="en-GB" sz="1200" b="1" dirty="0"/>
              <a:t>Language/culture</a:t>
            </a:r>
            <a:r>
              <a:rPr lang="en-GB" sz="1200" dirty="0"/>
              <a:t>: A large proportion of the student body are non-British and the impact of English not being your mother tongue, or Britain your cultural background, can be similar to dyslexia (slower processing speed) and mental illness (increased stress)</a:t>
            </a:r>
          </a:p>
          <a:p>
            <a:r>
              <a:rPr lang="en-GB" sz="1200" b="1" dirty="0"/>
              <a:t>Class background/socioeconomic status</a:t>
            </a:r>
            <a:r>
              <a:rPr lang="en-GB" sz="1200" dirty="0"/>
              <a:t>:           Students coming from ‘non-traditional (for Oxford)’ backgrounds can have similar experiences as those from other countries: culture shock, impostor syndrome, etc.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8204476" y="911266"/>
            <a:ext cx="3815552" cy="30274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400" b="1" dirty="0"/>
              <a:t>Many of the required adjustments are </a:t>
            </a:r>
            <a:r>
              <a:rPr lang="en-GB" sz="1400" b="1" u="sng" dirty="0"/>
              <a:t>common</a:t>
            </a:r>
            <a:r>
              <a:rPr lang="en-GB" sz="1400" b="1" dirty="0"/>
              <a:t> to almost all of the personas, including:</a:t>
            </a:r>
          </a:p>
          <a:p>
            <a:r>
              <a:rPr lang="en-GB" sz="1400" dirty="0"/>
              <a:t>Teaching materials shared before / after events</a:t>
            </a:r>
          </a:p>
          <a:p>
            <a:r>
              <a:rPr lang="en-GB" sz="1400" dirty="0"/>
              <a:t>Recordings of lectures</a:t>
            </a:r>
          </a:p>
          <a:p>
            <a:r>
              <a:rPr lang="en-GB" sz="1400" dirty="0"/>
              <a:t>Clarity re course structure and deadlines</a:t>
            </a:r>
          </a:p>
          <a:p>
            <a:r>
              <a:rPr lang="en-GB" sz="1400" dirty="0"/>
              <a:t>An indication of core vs. optional readings</a:t>
            </a:r>
          </a:p>
          <a:p>
            <a:r>
              <a:rPr lang="en-GB" sz="1400" dirty="0"/>
              <a:t>Consistency of layout of courses in Canvas</a:t>
            </a:r>
          </a:p>
          <a:p>
            <a:r>
              <a:rPr lang="en-GB" sz="1400" dirty="0"/>
              <a:t>Materials in accessible formats</a:t>
            </a:r>
          </a:p>
          <a:p>
            <a:r>
              <a:rPr lang="en-GB" sz="1400" dirty="0"/>
              <a:t>More time for assignments, practical work and exams</a:t>
            </a:r>
          </a:p>
          <a:p>
            <a:r>
              <a:rPr lang="en-GB" sz="1400" dirty="0"/>
              <a:t>Clarity about how best to communicate with tutors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8204474" y="569166"/>
            <a:ext cx="3815554" cy="31447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Common Required Adjustments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92332" y="4763032"/>
            <a:ext cx="3796920" cy="430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100" dirty="0"/>
              <a:t>(NB these figures are a close match with the percentages of the ethnicity / gender of all enrolled students </a:t>
            </a:r>
            <a:r>
              <a:rPr lang="en-GB" sz="1100"/>
              <a:t>at Oxford)</a:t>
            </a:r>
            <a:endParaRPr lang="en-GB" sz="1100" dirty="0"/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8222794" y="3988011"/>
            <a:ext cx="3806400" cy="3186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Other Inclusion Dimensions</a:t>
            </a: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2044949" y="4005685"/>
            <a:ext cx="1944303" cy="799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/>
              <a:t>DAS users by gender:</a:t>
            </a:r>
          </a:p>
          <a:p>
            <a:pPr lvl="1"/>
            <a:r>
              <a:rPr lang="en-GB" sz="1200" dirty="0"/>
              <a:t>Female: 56.2%</a:t>
            </a:r>
          </a:p>
          <a:p>
            <a:pPr lvl="1"/>
            <a:r>
              <a:rPr lang="en-GB" sz="1200" dirty="0"/>
              <a:t>Male: 43.8%</a:t>
            </a:r>
          </a:p>
        </p:txBody>
      </p:sp>
      <p:pic>
        <p:nvPicPr>
          <p:cNvPr id="28" name="Picture 27" descr="Graph showing registered disabilities by division 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9542" y="4577885"/>
            <a:ext cx="3852962" cy="22266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14043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3E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8327943" y="549923"/>
            <a:ext cx="3688309" cy="140356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I have / need: </a:t>
            </a:r>
            <a:endParaRPr lang="en-GB" sz="1500" b="1" dirty="0"/>
          </a:p>
          <a:p>
            <a:r>
              <a:rPr lang="en-GB" sz="1500" dirty="0"/>
              <a:t>A Student Support Plan (SSP)</a:t>
            </a:r>
          </a:p>
          <a:p>
            <a:r>
              <a:rPr lang="en-GB" sz="1500" dirty="0"/>
              <a:t>A Study Support Worker</a:t>
            </a:r>
          </a:p>
          <a:p>
            <a:r>
              <a:rPr lang="en-GB" sz="1500" dirty="0"/>
              <a:t>Exam Adjustments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255405" y="2394059"/>
            <a:ext cx="3815552" cy="41095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I find it difficult to: </a:t>
            </a:r>
            <a:endParaRPr lang="en-GB" sz="1500" b="1" dirty="0"/>
          </a:p>
          <a:p>
            <a:r>
              <a:rPr lang="en-GB" sz="1500" dirty="0"/>
              <a:t>Consistently complete my assignments and other learning activities during different episodes</a:t>
            </a:r>
          </a:p>
          <a:p>
            <a:r>
              <a:rPr lang="en-GB" sz="1500" dirty="0"/>
              <a:t>Keep on top of my workload</a:t>
            </a:r>
          </a:p>
          <a:p>
            <a:r>
              <a:rPr lang="en-GB" sz="1500" dirty="0"/>
              <a:t>Find motivation, ideas, and energy during depressive episodes</a:t>
            </a:r>
          </a:p>
          <a:p>
            <a:r>
              <a:rPr lang="en-GB" sz="1500" dirty="0"/>
              <a:t>Always interact easily with students and academics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27945" y="2394059"/>
            <a:ext cx="3688307" cy="41095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900" b="1" dirty="0"/>
              <a:t>I need:</a:t>
            </a:r>
          </a:p>
          <a:p>
            <a:r>
              <a:rPr lang="en-GB" dirty="0"/>
              <a:t>Extra time for assignments (during depressive episodes)</a:t>
            </a:r>
          </a:p>
          <a:p>
            <a:r>
              <a:rPr lang="en-GB" dirty="0"/>
              <a:t>Indication of which reading list items are essential and which are optional</a:t>
            </a:r>
          </a:p>
          <a:p>
            <a:r>
              <a:rPr lang="en-GB" dirty="0"/>
              <a:t>More reading lists online</a:t>
            </a:r>
          </a:p>
          <a:p>
            <a:r>
              <a:rPr lang="en-GB" dirty="0"/>
              <a:t>More breaks during teaching events</a:t>
            </a:r>
          </a:p>
          <a:p>
            <a:r>
              <a:rPr lang="en-GB" dirty="0"/>
              <a:t>Recordings of lectures in Canvas</a:t>
            </a:r>
          </a:p>
          <a:p>
            <a:r>
              <a:rPr lang="en-GB" dirty="0"/>
              <a:t>Materials provided in advance of lectures in Canvas</a:t>
            </a:r>
          </a:p>
          <a:p>
            <a:r>
              <a:rPr lang="en-GB" dirty="0"/>
              <a:t>Lecture and tutorial notes shared in Canvas</a:t>
            </a:r>
          </a:p>
          <a:p>
            <a:r>
              <a:rPr lang="en-GB" dirty="0"/>
              <a:t>Clarity about course structure</a:t>
            </a:r>
          </a:p>
          <a:p>
            <a:r>
              <a:rPr lang="en-GB" dirty="0"/>
              <a:t>Clarity about assignment details and deadlines</a:t>
            </a:r>
          </a:p>
          <a:p>
            <a:r>
              <a:rPr lang="en-GB" dirty="0"/>
              <a:t>Understanding teachers and tutors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55527" y="206774"/>
            <a:ext cx="3042890" cy="17467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/>
              <a:t>My name is </a:t>
            </a:r>
            <a:r>
              <a:rPr lang="en-GB" sz="2000" b="1" dirty="0"/>
              <a:t>Sarah</a:t>
            </a:r>
          </a:p>
          <a:p>
            <a:endParaRPr lang="en-GB" sz="1000" dirty="0"/>
          </a:p>
          <a:p>
            <a:r>
              <a:rPr lang="en-GB" sz="2000" dirty="0"/>
              <a:t>I’m studying for a </a:t>
            </a:r>
            <a:r>
              <a:rPr lang="en-GB" sz="2000" b="1" dirty="0"/>
              <a:t>BA in History</a:t>
            </a:r>
            <a:endParaRPr lang="en-GB" sz="2000" b="1" i="1" dirty="0"/>
          </a:p>
          <a:p>
            <a:endParaRPr lang="en-GB" sz="1000" dirty="0"/>
          </a:p>
          <a:p>
            <a:r>
              <a:rPr lang="en-GB" sz="2000" dirty="0"/>
              <a:t>I have </a:t>
            </a:r>
            <a:r>
              <a:rPr lang="en-GB" sz="2000" b="1" dirty="0"/>
              <a:t>bipolar disorder and recurrent depression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1435184" y="1591340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11435184" y="946797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+mn-lt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11435184" y="1276880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+mn-lt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255403" y="2051960"/>
            <a:ext cx="3815554" cy="318604"/>
          </a:xfrm>
          <a:prstGeom prst="rect">
            <a:avLst/>
          </a:prstGeom>
          <a:solidFill>
            <a:srgbClr val="FF9F9F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Impact on Teaching &amp; Learning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8327943" y="2051960"/>
            <a:ext cx="3688311" cy="3186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Adjustments Required</a:t>
            </a: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182865" y="2394059"/>
            <a:ext cx="3815552" cy="41095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People with my conditions: </a:t>
            </a:r>
            <a:endParaRPr lang="en-GB" sz="1500" b="1" dirty="0"/>
          </a:p>
          <a:p>
            <a:r>
              <a:rPr lang="en-GB" sz="1500" dirty="0"/>
              <a:t>Have episodes of:</a:t>
            </a:r>
          </a:p>
          <a:p>
            <a:pPr lvl="1"/>
            <a:r>
              <a:rPr lang="en-GB" sz="1500" dirty="0"/>
              <a:t>Depression – feeling very low and lethargic</a:t>
            </a:r>
          </a:p>
          <a:p>
            <a:pPr lvl="1"/>
            <a:r>
              <a:rPr lang="en-GB" sz="1500" dirty="0"/>
              <a:t>Mania – feeling very high and overactive</a:t>
            </a:r>
          </a:p>
          <a:p>
            <a:r>
              <a:rPr lang="en-GB" sz="1500" dirty="0"/>
              <a:t>Unlike simple mood swings, each extreme episode of bipolar disorder can last for several weeks (or longer)</a:t>
            </a:r>
          </a:p>
          <a:p>
            <a:r>
              <a:rPr lang="en-GB" sz="1500" dirty="0"/>
              <a:t>I find a having a specialist mentor can make a big difference to help me manage my condition, plan my time and find motivation</a:t>
            </a: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182863" y="2051960"/>
            <a:ext cx="3815554" cy="31860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Details about My Condition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255403" y="206774"/>
            <a:ext cx="3815554" cy="318604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solidFill>
                  <a:schemeClr val="bg1"/>
                </a:solidFill>
                <a:latin typeface="+mn-lt"/>
              </a:rPr>
              <a:t>Oxford Context</a:t>
            </a: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8327941" y="206774"/>
            <a:ext cx="3688311" cy="3186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Key Support</a:t>
            </a: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4255403" y="549922"/>
            <a:ext cx="3815554" cy="140356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500" dirty="0"/>
              <a:t>In 2019/20, </a:t>
            </a:r>
            <a:r>
              <a:rPr lang="en-GB" sz="1500" b="1" dirty="0"/>
              <a:t>1547</a:t>
            </a:r>
            <a:r>
              <a:rPr lang="en-GB" sz="1500" dirty="0"/>
              <a:t> Oxford students had a declared </a:t>
            </a:r>
            <a:r>
              <a:rPr lang="en-GB" sz="1500" b="1" dirty="0"/>
              <a:t>serious</a:t>
            </a:r>
            <a:r>
              <a:rPr lang="en-GB" sz="1500" dirty="0"/>
              <a:t> </a:t>
            </a:r>
            <a:r>
              <a:rPr lang="en-GB" sz="1500" b="1" dirty="0"/>
              <a:t>mental health condition</a:t>
            </a:r>
          </a:p>
          <a:p>
            <a:r>
              <a:rPr lang="en-GB" sz="1500" dirty="0"/>
              <a:t>That’s </a:t>
            </a:r>
            <a:r>
              <a:rPr lang="en-GB" sz="1500" b="1" dirty="0"/>
              <a:t>6.3%</a:t>
            </a:r>
            <a:r>
              <a:rPr lang="en-GB" sz="1500" dirty="0"/>
              <a:t> of Oxford students</a:t>
            </a:r>
          </a:p>
          <a:p>
            <a:r>
              <a:rPr lang="en-GB" sz="1500" dirty="0"/>
              <a:t>That’s </a:t>
            </a:r>
            <a:r>
              <a:rPr lang="en-GB" sz="1500" b="1" dirty="0"/>
              <a:t>29.3%</a:t>
            </a:r>
            <a:r>
              <a:rPr lang="en-GB" sz="1500" dirty="0"/>
              <a:t> of students with a declared disability, condition or </a:t>
            </a:r>
            <a:r>
              <a:rPr lang="en-GB" sz="1500" dirty="0" err="1"/>
              <a:t>SpLD</a:t>
            </a:r>
            <a:endParaRPr lang="en-GB" sz="1500" dirty="0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63" y="210698"/>
            <a:ext cx="714475" cy="1705213"/>
          </a:xfrm>
          <a:prstGeom prst="rect">
            <a:avLst/>
          </a:prstGeom>
          <a:solidFill>
            <a:srgbClr val="FDF3ED"/>
          </a:solidFill>
        </p:spPr>
      </p:pic>
      <p:sp>
        <p:nvSpPr>
          <p:cNvPr id="18" name="Content Placeholder 2"/>
          <p:cNvSpPr txBox="1">
            <a:spLocks/>
          </p:cNvSpPr>
          <p:nvPr/>
        </p:nvSpPr>
        <p:spPr>
          <a:xfrm>
            <a:off x="179305" y="6553438"/>
            <a:ext cx="11833389" cy="2575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200" dirty="0"/>
              <a:t>*Please note that the above details about the conditions, impacts, and support needs/adjustments are not exhaustive and that there can be a significant amount of variation between individuals*</a:t>
            </a:r>
          </a:p>
        </p:txBody>
      </p:sp>
    </p:spTree>
    <p:extLst>
      <p:ext uri="{BB962C8B-B14F-4D97-AF65-F5344CB8AC3E}">
        <p14:creationId xmlns:p14="http://schemas.microsoft.com/office/powerpoint/2010/main" val="4101109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3F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8327943" y="549923"/>
            <a:ext cx="3688309" cy="140356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I have / need: </a:t>
            </a:r>
            <a:endParaRPr lang="en-GB" sz="1500" b="1" dirty="0"/>
          </a:p>
          <a:p>
            <a:r>
              <a:rPr lang="en-GB" sz="1500" dirty="0"/>
              <a:t>A Student Support Plan (SSP)</a:t>
            </a:r>
          </a:p>
          <a:p>
            <a:r>
              <a:rPr lang="en-GB" sz="1500" dirty="0"/>
              <a:t>A Study Support Worker </a:t>
            </a:r>
          </a:p>
          <a:p>
            <a:r>
              <a:rPr lang="en-GB" sz="1500" dirty="0"/>
              <a:t>Exam Adjustments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255405" y="2410685"/>
            <a:ext cx="3815552" cy="41095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I find it difficult to: </a:t>
            </a:r>
            <a:endParaRPr lang="en-GB" sz="1500" b="1" dirty="0"/>
          </a:p>
          <a:p>
            <a:r>
              <a:rPr lang="en-GB" sz="1500" dirty="0"/>
              <a:t>Read and write as well as others even though I am as intelligent as them</a:t>
            </a:r>
          </a:p>
          <a:p>
            <a:r>
              <a:rPr lang="en-GB" sz="1500" dirty="0"/>
              <a:t>Express myself clearly in tutorials and lectures</a:t>
            </a:r>
          </a:p>
          <a:p>
            <a:r>
              <a:rPr lang="en-GB" sz="1500" dirty="0"/>
              <a:t>Focus for long periods of time or in long classes and lectures</a:t>
            </a:r>
          </a:p>
          <a:p>
            <a:r>
              <a:rPr lang="en-GB" sz="1500" dirty="0"/>
              <a:t>Manage experiments / </a:t>
            </a:r>
            <a:r>
              <a:rPr lang="en-GB" sz="1500" dirty="0" err="1"/>
              <a:t>practicals</a:t>
            </a:r>
            <a:r>
              <a:rPr lang="en-GB" sz="1500" dirty="0"/>
              <a:t> with lots of types of fiddly equipment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27945" y="2410685"/>
            <a:ext cx="3688307" cy="41095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900" b="1" dirty="0"/>
              <a:t>I need:</a:t>
            </a:r>
          </a:p>
          <a:p>
            <a:r>
              <a:rPr lang="en-GB" dirty="0"/>
              <a:t>Extra time for assignments</a:t>
            </a:r>
          </a:p>
          <a:p>
            <a:r>
              <a:rPr lang="en-GB" dirty="0"/>
              <a:t>Indication of which reading list items are essential and which are optional</a:t>
            </a:r>
          </a:p>
          <a:p>
            <a:r>
              <a:rPr lang="en-GB" dirty="0"/>
              <a:t>More breaks during teaching events</a:t>
            </a:r>
          </a:p>
          <a:p>
            <a:r>
              <a:rPr lang="en-GB" dirty="0"/>
              <a:t>Extra time for practical work including in examinations</a:t>
            </a:r>
          </a:p>
          <a:p>
            <a:r>
              <a:rPr lang="en-GB" dirty="0"/>
              <a:t>Clearly formatted documents</a:t>
            </a:r>
          </a:p>
          <a:p>
            <a:r>
              <a:rPr lang="en-GB" dirty="0"/>
              <a:t>Appropriate colour contrasts on web pages</a:t>
            </a:r>
          </a:p>
          <a:p>
            <a:r>
              <a:rPr lang="en-GB" dirty="0"/>
              <a:t>Recordings of lectures in Canvas</a:t>
            </a:r>
          </a:p>
          <a:p>
            <a:r>
              <a:rPr lang="en-GB" dirty="0"/>
              <a:t>Materials provided in advance of lectures in Canvas and lecture and tutorial notes shared in Canvas</a:t>
            </a:r>
          </a:p>
          <a:p>
            <a:r>
              <a:rPr lang="en-GB" dirty="0"/>
              <a:t>Clarity about course structure</a:t>
            </a:r>
          </a:p>
          <a:p>
            <a:r>
              <a:rPr lang="en-GB" dirty="0"/>
              <a:t>Clarity about assignment details and deadlines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55527" y="206774"/>
            <a:ext cx="3042890" cy="17467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/>
              <a:t>My name is </a:t>
            </a:r>
            <a:r>
              <a:rPr lang="en-GB" sz="2000" b="1" dirty="0" err="1"/>
              <a:t>Sunita</a:t>
            </a:r>
            <a:endParaRPr lang="en-GB" sz="2000" b="1" dirty="0"/>
          </a:p>
          <a:p>
            <a:endParaRPr lang="en-GB" sz="1000" dirty="0"/>
          </a:p>
          <a:p>
            <a:r>
              <a:rPr lang="en-GB" sz="2000" dirty="0"/>
              <a:t>I’m studying for an </a:t>
            </a:r>
            <a:r>
              <a:rPr lang="en-GB" sz="2000" b="1" dirty="0" err="1"/>
              <a:t>MBiochem</a:t>
            </a:r>
            <a:r>
              <a:rPr lang="en-GB" sz="2000" b="1" dirty="0"/>
              <a:t> in Biochemistry</a:t>
            </a:r>
            <a:endParaRPr lang="en-GB" sz="2000" b="1" i="1" dirty="0"/>
          </a:p>
          <a:p>
            <a:endParaRPr lang="en-GB" sz="1000" dirty="0"/>
          </a:p>
          <a:p>
            <a:r>
              <a:rPr lang="en-GB" sz="2000" dirty="0"/>
              <a:t>I have </a:t>
            </a:r>
            <a:r>
              <a:rPr lang="en-GB" sz="2000" b="1" dirty="0"/>
              <a:t>I have dyslexia, dyspraxia and ADHD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1435184" y="1591340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11435184" y="946797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+mn-lt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11435184" y="1276880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+mn-lt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255403" y="2068586"/>
            <a:ext cx="3815554" cy="318604"/>
          </a:xfrm>
          <a:prstGeom prst="rect">
            <a:avLst/>
          </a:prstGeom>
          <a:solidFill>
            <a:srgbClr val="FF9F9F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Impact on Teaching &amp; Learning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8327943" y="2068586"/>
            <a:ext cx="3688311" cy="3186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Adjustments Required</a:t>
            </a: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182865" y="2410685"/>
            <a:ext cx="3815552" cy="41095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People with my conditions: </a:t>
            </a:r>
            <a:endParaRPr lang="en-GB" sz="1500" b="1" dirty="0"/>
          </a:p>
          <a:p>
            <a:r>
              <a:rPr lang="en-GB" sz="1500" dirty="0"/>
              <a:t>Will very often show features of two, or even all three, of these conditions (although they can appear in isolation)</a:t>
            </a:r>
          </a:p>
          <a:p>
            <a:r>
              <a:rPr lang="en-GB" sz="1500" dirty="0"/>
              <a:t>Dyslexia is a lifelong specific learning difficulty that is characterised by difficulties with processing words and working memory. A person with dyslexia’s skill in reading and writing will often not match their intelligence</a:t>
            </a:r>
          </a:p>
          <a:p>
            <a:r>
              <a:rPr lang="en-GB" sz="1500" dirty="0"/>
              <a:t>Dyspraxia is a developmental disorder characterised by coordination problems</a:t>
            </a:r>
          </a:p>
          <a:p>
            <a:r>
              <a:rPr lang="en-GB" sz="1500" dirty="0"/>
              <a:t>Attention Deficit Hyperactivity Disorder (ADHD) is a disorder of brain function that is characterised by a person being inattentive, hyperactive or impulsive</a:t>
            </a: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182863" y="2068586"/>
            <a:ext cx="3815554" cy="31860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Details about My Condition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255403" y="206774"/>
            <a:ext cx="3815554" cy="318604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solidFill>
                  <a:schemeClr val="bg1"/>
                </a:solidFill>
                <a:latin typeface="+mn-lt"/>
              </a:rPr>
              <a:t>Oxford Context</a:t>
            </a: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8327941" y="206774"/>
            <a:ext cx="3688311" cy="3186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Key Support</a:t>
            </a: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4255403" y="549922"/>
            <a:ext cx="3815554" cy="140356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500" dirty="0"/>
              <a:t>In 2019/20, </a:t>
            </a:r>
            <a:r>
              <a:rPr lang="en-GB" sz="1500" b="1" dirty="0"/>
              <a:t>1336</a:t>
            </a:r>
            <a:r>
              <a:rPr lang="en-GB" sz="1500" dirty="0"/>
              <a:t> Oxford students had a declared </a:t>
            </a:r>
            <a:r>
              <a:rPr lang="en-GB" sz="1500" b="1" dirty="0"/>
              <a:t>specific learning difficulty</a:t>
            </a:r>
          </a:p>
          <a:p>
            <a:r>
              <a:rPr lang="en-GB" sz="1500" dirty="0"/>
              <a:t>That’s </a:t>
            </a:r>
            <a:r>
              <a:rPr lang="en-GB" sz="1500" b="1" dirty="0"/>
              <a:t>5.4%</a:t>
            </a:r>
            <a:r>
              <a:rPr lang="en-GB" sz="1500" dirty="0"/>
              <a:t> of Oxford students</a:t>
            </a:r>
          </a:p>
          <a:p>
            <a:r>
              <a:rPr lang="en-GB" sz="1500" dirty="0"/>
              <a:t>That’s </a:t>
            </a:r>
            <a:r>
              <a:rPr lang="en-GB" sz="1500" b="1" dirty="0"/>
              <a:t>25.3%</a:t>
            </a:r>
            <a:r>
              <a:rPr lang="en-GB" sz="1500" dirty="0"/>
              <a:t> of students with a declared disability, condition or </a:t>
            </a:r>
            <a:r>
              <a:rPr lang="en-GB" sz="1500" dirty="0" err="1"/>
              <a:t>SpLD</a:t>
            </a:r>
            <a:endParaRPr lang="en-GB" sz="1500" dirty="0"/>
          </a:p>
        </p:txBody>
      </p:sp>
      <p:pic>
        <p:nvPicPr>
          <p:cNvPr id="3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63" y="205231"/>
            <a:ext cx="685896" cy="1819529"/>
          </a:xfrm>
          <a:prstGeom prst="rect">
            <a:avLst/>
          </a:prstGeom>
        </p:spPr>
      </p:pic>
      <p:sp>
        <p:nvSpPr>
          <p:cNvPr id="18" name="Content Placeholder 2"/>
          <p:cNvSpPr txBox="1">
            <a:spLocks/>
          </p:cNvSpPr>
          <p:nvPr/>
        </p:nvSpPr>
        <p:spPr>
          <a:xfrm>
            <a:off x="179305" y="6553438"/>
            <a:ext cx="11833389" cy="2575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200" dirty="0"/>
              <a:t>*Please note that the above details about the conditions, impacts, and support needs/adjustments are not exhaustive and that there can be a significant amount of variation between individuals*</a:t>
            </a:r>
          </a:p>
        </p:txBody>
      </p:sp>
    </p:spTree>
    <p:extLst>
      <p:ext uri="{BB962C8B-B14F-4D97-AF65-F5344CB8AC3E}">
        <p14:creationId xmlns:p14="http://schemas.microsoft.com/office/powerpoint/2010/main" val="2554796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1F8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8327943" y="549923"/>
            <a:ext cx="3688309" cy="140356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I have / need: </a:t>
            </a:r>
            <a:endParaRPr lang="en-GB" sz="1500" b="1" dirty="0"/>
          </a:p>
          <a:p>
            <a:r>
              <a:rPr lang="en-GB" sz="1500" dirty="0"/>
              <a:t>A Student Support Plan (SSP)</a:t>
            </a:r>
          </a:p>
          <a:p>
            <a:r>
              <a:rPr lang="en-GB" sz="1500" dirty="0"/>
              <a:t>A Study Support Worker</a:t>
            </a:r>
          </a:p>
          <a:p>
            <a:r>
              <a:rPr lang="en-GB" sz="1500" dirty="0"/>
              <a:t>Exam Adjustments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255405" y="2410685"/>
            <a:ext cx="3815552" cy="41095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I find it difficult to: </a:t>
            </a:r>
            <a:endParaRPr lang="en-GB" sz="1500" b="1" dirty="0"/>
          </a:p>
          <a:p>
            <a:r>
              <a:rPr lang="en-GB" sz="1500" dirty="0"/>
              <a:t>Concentrate for long periods in lectures and tutorials, while reading and studying</a:t>
            </a:r>
          </a:p>
          <a:p>
            <a:r>
              <a:rPr lang="en-GB" sz="1500" dirty="0"/>
              <a:t>Process new information fast enough to always keep up with teaching events and assignment deadlines</a:t>
            </a:r>
          </a:p>
          <a:p>
            <a:r>
              <a:rPr lang="en-GB" sz="1500" dirty="0"/>
              <a:t>Retain information for assessments and exams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27945" y="2410685"/>
            <a:ext cx="3688307" cy="41095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900" b="1" dirty="0"/>
              <a:t>I need:</a:t>
            </a:r>
          </a:p>
          <a:p>
            <a:r>
              <a:rPr lang="en-GB" dirty="0"/>
              <a:t>More online readings and an indication of which reading list items are essential / optional</a:t>
            </a:r>
          </a:p>
          <a:p>
            <a:r>
              <a:rPr lang="en-GB" dirty="0"/>
              <a:t>More breaks during teaching events</a:t>
            </a:r>
          </a:p>
          <a:p>
            <a:r>
              <a:rPr lang="en-GB" dirty="0"/>
              <a:t>Extra time for assignments and examinations</a:t>
            </a:r>
          </a:p>
          <a:p>
            <a:r>
              <a:rPr lang="en-GB" dirty="0"/>
              <a:t>Clearly formatted documents</a:t>
            </a:r>
          </a:p>
          <a:p>
            <a:r>
              <a:rPr lang="en-GB" dirty="0"/>
              <a:t>Appropriate colour contrasts on web pages</a:t>
            </a:r>
          </a:p>
          <a:p>
            <a:r>
              <a:rPr lang="en-GB" dirty="0"/>
              <a:t>Recordings of lectures in Canvas</a:t>
            </a:r>
          </a:p>
          <a:p>
            <a:r>
              <a:rPr lang="en-GB" dirty="0"/>
              <a:t>Materials provided in advance of lectures in Canvas</a:t>
            </a:r>
          </a:p>
          <a:p>
            <a:r>
              <a:rPr lang="en-GB" dirty="0"/>
              <a:t>Lecture and tutorial notes shared in Canvas</a:t>
            </a:r>
          </a:p>
          <a:p>
            <a:r>
              <a:rPr lang="en-GB" dirty="0"/>
              <a:t>More breakout sessions with less students</a:t>
            </a:r>
          </a:p>
          <a:p>
            <a:r>
              <a:rPr lang="en-GB" dirty="0"/>
              <a:t>Clarity about course structure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55527" y="206774"/>
            <a:ext cx="3042890" cy="17467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dirty="0"/>
              <a:t>My name is </a:t>
            </a:r>
            <a:r>
              <a:rPr lang="en-GB" sz="1800" b="1" dirty="0"/>
              <a:t>Rob</a:t>
            </a:r>
          </a:p>
          <a:p>
            <a:endParaRPr lang="en-GB" sz="900" dirty="0"/>
          </a:p>
          <a:p>
            <a:r>
              <a:rPr lang="en-GB" sz="1800" dirty="0"/>
              <a:t>I’m studying for an </a:t>
            </a:r>
            <a:r>
              <a:rPr lang="en-GB" sz="1800" b="1" dirty="0"/>
              <a:t>MPhil in Development Studies</a:t>
            </a:r>
            <a:endParaRPr lang="en-GB" sz="1800" b="1" i="1" dirty="0"/>
          </a:p>
          <a:p>
            <a:endParaRPr lang="en-GB" sz="900" dirty="0"/>
          </a:p>
          <a:p>
            <a:r>
              <a:rPr lang="en-GB" sz="1800" dirty="0"/>
              <a:t>I have </a:t>
            </a:r>
            <a:r>
              <a:rPr lang="en-GB" sz="1800" b="1" dirty="0"/>
              <a:t>an acquired brain injury with memory difficulties and reduced processing speed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1435184" y="1591340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11435184" y="946797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+mn-lt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11435184" y="1276880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255403" y="2068586"/>
            <a:ext cx="3815554" cy="318604"/>
          </a:xfrm>
          <a:prstGeom prst="rect">
            <a:avLst/>
          </a:prstGeom>
          <a:solidFill>
            <a:srgbClr val="FF9F9F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Impact on Teaching &amp; Learning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8327943" y="2068586"/>
            <a:ext cx="3688311" cy="3186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Adjustments Required</a:t>
            </a: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182865" y="2410685"/>
            <a:ext cx="3815552" cy="41095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People with my conditions: </a:t>
            </a:r>
            <a:endParaRPr lang="en-GB" sz="1500" b="1" dirty="0"/>
          </a:p>
          <a:p>
            <a:r>
              <a:rPr lang="en-GB" sz="1500" dirty="0"/>
              <a:t>Often experience increased fatigue (mental and physical) and some slowing down in how fast they can process information, plan and solve problems </a:t>
            </a:r>
          </a:p>
          <a:p>
            <a:r>
              <a:rPr lang="en-GB" sz="1500" dirty="0"/>
              <a:t>May experience changes to their behaviour and personality, physical and sensory abilities, or thinking and learning</a:t>
            </a:r>
          </a:p>
          <a:p>
            <a:r>
              <a:rPr lang="en-GB" sz="1500" dirty="0"/>
              <a:t>Acquired brain injury (ABI) refers to any type of brain damage that occurs after birth. It can include damage sustained by infection, disease, lack of oxygen, drug use, or a head injury</a:t>
            </a: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182863" y="2068586"/>
            <a:ext cx="3815554" cy="31860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Details about My Condition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255403" y="206774"/>
            <a:ext cx="3815554" cy="318604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solidFill>
                  <a:schemeClr val="bg1"/>
                </a:solidFill>
                <a:latin typeface="+mn-lt"/>
              </a:rPr>
              <a:t>Oxford Context</a:t>
            </a: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8327941" y="206774"/>
            <a:ext cx="3688311" cy="3186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Key Support</a:t>
            </a: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4255403" y="549922"/>
            <a:ext cx="3815554" cy="140356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500" dirty="0"/>
              <a:t>In 2019/20, </a:t>
            </a:r>
            <a:r>
              <a:rPr lang="en-GB" sz="1500" b="1" dirty="0"/>
              <a:t>699</a:t>
            </a:r>
            <a:r>
              <a:rPr lang="en-GB" sz="1500" dirty="0"/>
              <a:t> Oxford students had a declared </a:t>
            </a:r>
            <a:r>
              <a:rPr lang="en-GB" sz="1500" b="1" dirty="0"/>
              <a:t>long standing illness or health condition</a:t>
            </a:r>
          </a:p>
          <a:p>
            <a:r>
              <a:rPr lang="en-GB" sz="1500" dirty="0"/>
              <a:t>That’s </a:t>
            </a:r>
            <a:r>
              <a:rPr lang="en-GB" sz="1500" b="1" dirty="0"/>
              <a:t>2.8%</a:t>
            </a:r>
            <a:r>
              <a:rPr lang="en-GB" sz="1500" dirty="0"/>
              <a:t> of Oxford students</a:t>
            </a:r>
          </a:p>
          <a:p>
            <a:r>
              <a:rPr lang="en-GB" sz="1500" dirty="0"/>
              <a:t>That’s </a:t>
            </a:r>
            <a:r>
              <a:rPr lang="en-GB" sz="1500" b="1" dirty="0"/>
              <a:t>13.2%</a:t>
            </a:r>
            <a:r>
              <a:rPr lang="en-GB" sz="1500" dirty="0"/>
              <a:t> of students with a declared disability, condition or </a:t>
            </a:r>
            <a:r>
              <a:rPr lang="en-GB" sz="1500" dirty="0" err="1"/>
              <a:t>SpLD</a:t>
            </a:r>
            <a:endParaRPr lang="en-GB" sz="15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6" r="4537"/>
          <a:stretch/>
        </p:blipFill>
        <p:spPr>
          <a:xfrm>
            <a:off x="182863" y="195705"/>
            <a:ext cx="798022" cy="1838582"/>
          </a:xfrm>
          <a:prstGeom prst="rect">
            <a:avLst/>
          </a:prstGeom>
        </p:spPr>
      </p:pic>
      <p:sp>
        <p:nvSpPr>
          <p:cNvPr id="18" name="Content Placeholder 2"/>
          <p:cNvSpPr txBox="1">
            <a:spLocks/>
          </p:cNvSpPr>
          <p:nvPr/>
        </p:nvSpPr>
        <p:spPr>
          <a:xfrm>
            <a:off x="179305" y="6553438"/>
            <a:ext cx="11833389" cy="2575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200" dirty="0"/>
              <a:t>*Please note that the above details about the conditions, impacts, and support needs/adjustments are not exhaustive and that there can be a significant amount of variation between individuals*</a:t>
            </a:r>
          </a:p>
        </p:txBody>
      </p:sp>
    </p:spTree>
    <p:extLst>
      <p:ext uri="{BB962C8B-B14F-4D97-AF65-F5344CB8AC3E}">
        <p14:creationId xmlns:p14="http://schemas.microsoft.com/office/powerpoint/2010/main" val="3487654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C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8327943" y="549923"/>
            <a:ext cx="3688309" cy="140356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I have / need: </a:t>
            </a:r>
            <a:endParaRPr lang="en-GB" sz="1500" b="1" dirty="0"/>
          </a:p>
          <a:p>
            <a:r>
              <a:rPr lang="en-GB" sz="1500" dirty="0"/>
              <a:t>A Student Support Plan (SSP)</a:t>
            </a:r>
          </a:p>
          <a:p>
            <a:r>
              <a:rPr lang="en-GB" sz="1500" dirty="0"/>
              <a:t>A Study Support Worker</a:t>
            </a:r>
          </a:p>
          <a:p>
            <a:r>
              <a:rPr lang="en-GB" sz="1500" dirty="0"/>
              <a:t>Exam Adjustments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255405" y="2410685"/>
            <a:ext cx="3815552" cy="41095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I find it difficult to: </a:t>
            </a:r>
            <a:endParaRPr lang="en-GB" sz="1500" b="1" dirty="0"/>
          </a:p>
          <a:p>
            <a:r>
              <a:rPr lang="en-GB" sz="1500" dirty="0"/>
              <a:t>Interact easily with students and academics</a:t>
            </a:r>
          </a:p>
          <a:p>
            <a:r>
              <a:rPr lang="en-GB" sz="1500" dirty="0"/>
              <a:t>Express myself clearly in tutorials and lectures</a:t>
            </a:r>
          </a:p>
          <a:p>
            <a:r>
              <a:rPr lang="en-GB" sz="1500" dirty="0"/>
              <a:t>Manage experiments / </a:t>
            </a:r>
            <a:r>
              <a:rPr lang="en-GB" sz="1500" dirty="0" err="1"/>
              <a:t>practicals</a:t>
            </a:r>
            <a:r>
              <a:rPr lang="en-GB" sz="1500" dirty="0"/>
              <a:t> with lots of types of fiddly equipment</a:t>
            </a:r>
          </a:p>
          <a:p>
            <a:r>
              <a:rPr lang="en-GB" sz="1500" dirty="0"/>
              <a:t>Write notes, emails, assignments, posts, exams without voice-activated software</a:t>
            </a:r>
          </a:p>
          <a:p>
            <a:r>
              <a:rPr lang="en-GB" sz="1500" dirty="0"/>
              <a:t>Hold and use books and journals</a:t>
            </a:r>
          </a:p>
          <a:p>
            <a:r>
              <a:rPr lang="en-GB" sz="1500" dirty="0"/>
              <a:t>Follow lectures slides and lab demonstrations unless extra descriptive information is provided to me</a:t>
            </a:r>
          </a:p>
          <a:p>
            <a:r>
              <a:rPr lang="en-GB" sz="1500" dirty="0"/>
              <a:t>Make notes during teaching events and as part of learning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27945" y="2410685"/>
            <a:ext cx="3688307" cy="41095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900" b="1" dirty="0"/>
              <a:t>I need:</a:t>
            </a:r>
          </a:p>
          <a:p>
            <a:r>
              <a:rPr lang="en-GB" dirty="0"/>
              <a:t>More reading lists online so that I can read on my screen and don't need to physically hold books</a:t>
            </a:r>
          </a:p>
          <a:p>
            <a:r>
              <a:rPr lang="en-GB" dirty="0"/>
              <a:t>Recorded lectures so that I can listen back to lectures at home</a:t>
            </a:r>
          </a:p>
          <a:p>
            <a:r>
              <a:rPr lang="en-GB" dirty="0"/>
              <a:t>Materials provided in advance of lectures in Canvas</a:t>
            </a:r>
          </a:p>
          <a:p>
            <a:r>
              <a:rPr lang="en-GB" dirty="0"/>
              <a:t>Lecture and tutorial notes shared in Canvas</a:t>
            </a:r>
          </a:p>
          <a:p>
            <a:r>
              <a:rPr lang="en-GB" dirty="0"/>
              <a:t>Voice-activated software for writing emails, assignments, discussion posts etc.</a:t>
            </a:r>
          </a:p>
          <a:p>
            <a:r>
              <a:rPr lang="en-GB" dirty="0"/>
              <a:t>Clarity about course structure</a:t>
            </a:r>
          </a:p>
          <a:p>
            <a:r>
              <a:rPr lang="en-GB" dirty="0"/>
              <a:t>Clarity about how to communicate with staff and options that I can choose e.g. via Canvas, Teams, email etc.</a:t>
            </a:r>
          </a:p>
          <a:p>
            <a:r>
              <a:rPr lang="en-GB" dirty="0"/>
              <a:t>Clarity about the expected ways of interacting during tutorials and teaching events</a:t>
            </a:r>
          </a:p>
          <a:p>
            <a:r>
              <a:rPr lang="en-GB" dirty="0"/>
              <a:t>Exam adjustments such that I can write my responses using voice-activated software, if required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55527" y="206774"/>
            <a:ext cx="3042890" cy="17467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dirty="0"/>
              <a:t>My name is </a:t>
            </a:r>
            <a:r>
              <a:rPr lang="en-GB" sz="1800" b="1" dirty="0"/>
              <a:t>Claire</a:t>
            </a:r>
          </a:p>
          <a:p>
            <a:endParaRPr lang="en-GB" sz="900" dirty="0"/>
          </a:p>
          <a:p>
            <a:r>
              <a:rPr lang="en-GB" sz="1800" dirty="0"/>
              <a:t>I’m studying for an </a:t>
            </a:r>
            <a:r>
              <a:rPr lang="en-GB" sz="1800" b="1" dirty="0"/>
              <a:t>DPhil in English </a:t>
            </a:r>
            <a:endParaRPr lang="en-GB" sz="1800" b="1" i="1" dirty="0"/>
          </a:p>
          <a:p>
            <a:endParaRPr lang="en-GB" sz="900" dirty="0"/>
          </a:p>
          <a:p>
            <a:r>
              <a:rPr lang="en-GB" sz="1800" dirty="0"/>
              <a:t>I have </a:t>
            </a:r>
            <a:r>
              <a:rPr lang="en-GB" sz="1800" b="1" dirty="0"/>
              <a:t>I have cerebral palsy, dyslexia, and depression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1435184" y="1591340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11435184" y="946797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+mn-lt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11435184" y="1276880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255403" y="2068586"/>
            <a:ext cx="3815554" cy="318604"/>
          </a:xfrm>
          <a:prstGeom prst="rect">
            <a:avLst/>
          </a:prstGeom>
          <a:solidFill>
            <a:srgbClr val="FF9F9F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Impact on Teaching &amp; Learning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8327943" y="2068586"/>
            <a:ext cx="3688311" cy="3186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Adjustments Required</a:t>
            </a: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182865" y="2410685"/>
            <a:ext cx="3815552" cy="41095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People with my conditions: </a:t>
            </a:r>
            <a:endParaRPr lang="en-GB" sz="1500" b="1" dirty="0"/>
          </a:p>
          <a:p>
            <a:r>
              <a:rPr lang="en-GB" sz="1500" dirty="0"/>
              <a:t>Can have symptoms including:</a:t>
            </a:r>
          </a:p>
          <a:p>
            <a:pPr lvl="1"/>
            <a:r>
              <a:rPr lang="en-GB" sz="1600" dirty="0"/>
              <a:t>Delays in reaching development milestones</a:t>
            </a:r>
          </a:p>
          <a:p>
            <a:pPr lvl="1"/>
            <a:r>
              <a:rPr lang="en-GB" sz="1600" dirty="0"/>
              <a:t>Weak arms or legs</a:t>
            </a:r>
          </a:p>
          <a:p>
            <a:pPr lvl="1"/>
            <a:r>
              <a:rPr lang="en-GB" sz="1600" dirty="0"/>
              <a:t>Fidgety, jerky or clumsy movements</a:t>
            </a:r>
          </a:p>
          <a:p>
            <a:pPr lvl="1"/>
            <a:r>
              <a:rPr lang="en-GB" sz="1600" dirty="0"/>
              <a:t>A range of other problems – such as swallowing difficulties, speaking problems, vision problems and learning disabilities</a:t>
            </a:r>
          </a:p>
          <a:p>
            <a:r>
              <a:rPr lang="en-GB" sz="1500" dirty="0"/>
              <a:t>Cerebral palsy is the name for a group of lifelong conditions that affect movement and co-ordination. It's caused by a problem with the brain that develops before, during or soon after birth</a:t>
            </a: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182863" y="2068586"/>
            <a:ext cx="3815554" cy="31860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Details about My Condition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255403" y="206774"/>
            <a:ext cx="3815554" cy="318604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solidFill>
                  <a:schemeClr val="bg1"/>
                </a:solidFill>
                <a:latin typeface="+mn-lt"/>
              </a:rPr>
              <a:t>Oxford Context</a:t>
            </a: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8327941" y="206774"/>
            <a:ext cx="3688311" cy="3186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Key Support</a:t>
            </a: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4255403" y="549922"/>
            <a:ext cx="3815554" cy="140356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500" dirty="0"/>
              <a:t>In 2019/20, </a:t>
            </a:r>
            <a:r>
              <a:rPr lang="en-GB" sz="1500" b="1" dirty="0"/>
              <a:t>480</a:t>
            </a:r>
            <a:r>
              <a:rPr lang="en-GB" sz="1500" dirty="0"/>
              <a:t> Oxford students declared that they had </a:t>
            </a:r>
            <a:r>
              <a:rPr lang="en-GB" sz="1500" b="1" dirty="0"/>
              <a:t>multiple disabilities</a:t>
            </a:r>
          </a:p>
          <a:p>
            <a:r>
              <a:rPr lang="en-GB" sz="1500" dirty="0"/>
              <a:t>That’s </a:t>
            </a:r>
            <a:r>
              <a:rPr lang="en-GB" sz="1500" b="1" dirty="0"/>
              <a:t>2%</a:t>
            </a:r>
            <a:r>
              <a:rPr lang="en-GB" sz="1500" dirty="0"/>
              <a:t> of Oxford students</a:t>
            </a:r>
          </a:p>
          <a:p>
            <a:r>
              <a:rPr lang="en-GB" sz="1500" dirty="0"/>
              <a:t>That’s </a:t>
            </a:r>
            <a:r>
              <a:rPr lang="en-GB" sz="1500" b="1" dirty="0"/>
              <a:t>9.1%</a:t>
            </a:r>
            <a:r>
              <a:rPr lang="en-GB" sz="1500" dirty="0"/>
              <a:t> of students with a declared disability, condition or </a:t>
            </a:r>
            <a:r>
              <a:rPr lang="en-GB" sz="1500" dirty="0" err="1"/>
              <a:t>SpLD</a:t>
            </a:r>
            <a:endParaRPr lang="en-GB" sz="15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63" y="209994"/>
            <a:ext cx="657317" cy="1810003"/>
          </a:xfrm>
          <a:prstGeom prst="rect">
            <a:avLst/>
          </a:prstGeom>
        </p:spPr>
      </p:pic>
      <p:sp>
        <p:nvSpPr>
          <p:cNvPr id="18" name="Content Placeholder 2"/>
          <p:cNvSpPr txBox="1">
            <a:spLocks/>
          </p:cNvSpPr>
          <p:nvPr/>
        </p:nvSpPr>
        <p:spPr>
          <a:xfrm>
            <a:off x="179305" y="6553438"/>
            <a:ext cx="11833389" cy="2575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200" dirty="0"/>
              <a:t>*Please note that the above details about the conditions, impacts, and support needs/adjustments are not exhaustive and that there can be a significant amount of variation between individuals*</a:t>
            </a:r>
          </a:p>
        </p:txBody>
      </p:sp>
    </p:spTree>
    <p:extLst>
      <p:ext uri="{BB962C8B-B14F-4D97-AF65-F5344CB8AC3E}">
        <p14:creationId xmlns:p14="http://schemas.microsoft.com/office/powerpoint/2010/main" val="1616587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3E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8327943" y="549923"/>
            <a:ext cx="3688309" cy="140356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I have / need: </a:t>
            </a:r>
            <a:endParaRPr lang="en-GB" sz="1500" b="1" dirty="0"/>
          </a:p>
          <a:p>
            <a:r>
              <a:rPr lang="en-GB" sz="1500" dirty="0"/>
              <a:t>A Student Support Plan (SSP)</a:t>
            </a:r>
          </a:p>
          <a:p>
            <a:r>
              <a:rPr lang="en-GB" sz="1500" dirty="0"/>
              <a:t>A Study Support Worker</a:t>
            </a:r>
          </a:p>
          <a:p>
            <a:r>
              <a:rPr lang="en-GB" sz="1500" dirty="0"/>
              <a:t>Exam Adjustments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255405" y="2410685"/>
            <a:ext cx="3815552" cy="41095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I find it difficult to: </a:t>
            </a:r>
            <a:endParaRPr lang="en-GB" sz="1500" b="1" dirty="0"/>
          </a:p>
          <a:p>
            <a:r>
              <a:rPr lang="en-GB" sz="1500" dirty="0"/>
              <a:t>Interact easily with students and academics in tutorials because I don’t always understand social clues</a:t>
            </a:r>
          </a:p>
          <a:p>
            <a:r>
              <a:rPr lang="en-GB" sz="1500" dirty="0"/>
              <a:t>Know when to contribute during teaching events</a:t>
            </a:r>
          </a:p>
          <a:p>
            <a:r>
              <a:rPr lang="en-GB" sz="1500" dirty="0"/>
              <a:t>Re-plan when the timings of events or deadlines change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27945" y="2410685"/>
            <a:ext cx="3688307" cy="41095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500" b="1" dirty="0"/>
              <a:t>I need:</a:t>
            </a:r>
          </a:p>
          <a:p>
            <a:r>
              <a:rPr lang="en-GB" sz="1500" dirty="0"/>
              <a:t>Clarity about course structure</a:t>
            </a:r>
          </a:p>
          <a:p>
            <a:r>
              <a:rPr lang="en-GB" sz="1500" dirty="0"/>
              <a:t>Clarity about how to communicate with staff e.g. via Canvas, Teams, email etc.</a:t>
            </a:r>
          </a:p>
          <a:p>
            <a:r>
              <a:rPr lang="en-GB" sz="1500" dirty="0"/>
              <a:t>Clarity about the expected ways of interacting during tutorials and teaching events</a:t>
            </a:r>
          </a:p>
          <a:p>
            <a:r>
              <a:rPr lang="en-GB" sz="1500" dirty="0"/>
              <a:t>Standard approaches to courses in Canvas</a:t>
            </a:r>
          </a:p>
          <a:p>
            <a:r>
              <a:rPr lang="en-GB" sz="1500" dirty="0"/>
              <a:t>More breakout sessions with smaller numbers of students</a:t>
            </a:r>
          </a:p>
          <a:p>
            <a:r>
              <a:rPr lang="en-GB" sz="1500" dirty="0"/>
              <a:t>Materials shared in a timely and consistent way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55527" y="206774"/>
            <a:ext cx="3042890" cy="17467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/>
              <a:t>My name is </a:t>
            </a:r>
            <a:r>
              <a:rPr lang="en-GB" sz="2000" b="1" dirty="0"/>
              <a:t>Tim</a:t>
            </a:r>
          </a:p>
          <a:p>
            <a:endParaRPr lang="en-GB" sz="1000" dirty="0"/>
          </a:p>
          <a:p>
            <a:r>
              <a:rPr lang="en-GB" sz="2000" dirty="0"/>
              <a:t>I’m studying for an </a:t>
            </a:r>
            <a:r>
              <a:rPr lang="en-GB" sz="2000" b="1" dirty="0"/>
              <a:t>BA in Modern Languages</a:t>
            </a:r>
            <a:endParaRPr lang="en-GB" sz="2000" b="1" i="1" dirty="0"/>
          </a:p>
          <a:p>
            <a:endParaRPr lang="en-GB" sz="1000" dirty="0"/>
          </a:p>
          <a:p>
            <a:r>
              <a:rPr lang="en-GB" sz="2000" dirty="0"/>
              <a:t>I have </a:t>
            </a:r>
            <a:r>
              <a:rPr lang="en-GB" sz="2000" b="1" dirty="0"/>
              <a:t>autism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1435184" y="1591340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11435184" y="946797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+mn-lt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11435184" y="1276880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255403" y="2068586"/>
            <a:ext cx="3815554" cy="318604"/>
          </a:xfrm>
          <a:prstGeom prst="rect">
            <a:avLst/>
          </a:prstGeom>
          <a:solidFill>
            <a:srgbClr val="FF9F9F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Impact on Teaching &amp; Learning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8327943" y="2068586"/>
            <a:ext cx="3688311" cy="3186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Adjustments Required</a:t>
            </a: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182865" y="2410685"/>
            <a:ext cx="3815552" cy="41095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People with my condition: </a:t>
            </a:r>
            <a:endParaRPr lang="en-GB" sz="1500" b="1" dirty="0"/>
          </a:p>
          <a:p>
            <a:r>
              <a:rPr lang="en-GB" sz="1500" dirty="0"/>
              <a:t>Often a need for strict rigidity in routines and tasks, as well as the avoidance of change</a:t>
            </a:r>
          </a:p>
          <a:p>
            <a:r>
              <a:rPr lang="en-GB" sz="1500" dirty="0"/>
              <a:t>Autism is a developmental disability characterised by rigid thinking, challenges with social interaction and communication, as well as restrictive and repetitive behaviours</a:t>
            </a:r>
          </a:p>
          <a:p>
            <a:r>
              <a:rPr lang="en-GB" sz="1500" dirty="0"/>
              <a:t>Obsessive behaviours and poor social skills can cause friction with students and staff who don’t understand the disability</a:t>
            </a: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182863" y="2068586"/>
            <a:ext cx="3815554" cy="31860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Details about My Condition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255403" y="206774"/>
            <a:ext cx="3815554" cy="318604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solidFill>
                  <a:schemeClr val="bg1"/>
                </a:solidFill>
                <a:latin typeface="+mn-lt"/>
              </a:rPr>
              <a:t>Oxford Context</a:t>
            </a: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8327941" y="206774"/>
            <a:ext cx="3688311" cy="3186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Key Support</a:t>
            </a: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4255403" y="549922"/>
            <a:ext cx="3815554" cy="140356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500" dirty="0"/>
              <a:t>In 2019/20, </a:t>
            </a:r>
            <a:r>
              <a:rPr lang="en-GB" sz="1500" b="1" dirty="0"/>
              <a:t>174</a:t>
            </a:r>
            <a:r>
              <a:rPr lang="en-GB" sz="1500" dirty="0"/>
              <a:t> Oxford students had a declared </a:t>
            </a:r>
            <a:r>
              <a:rPr lang="en-GB" sz="1500" b="1" dirty="0"/>
              <a:t>social/communication impairment condition</a:t>
            </a:r>
          </a:p>
          <a:p>
            <a:r>
              <a:rPr lang="en-GB" sz="1500" dirty="0"/>
              <a:t>That’s </a:t>
            </a:r>
            <a:r>
              <a:rPr lang="en-GB" sz="1500" b="1" dirty="0"/>
              <a:t>0.7%</a:t>
            </a:r>
            <a:r>
              <a:rPr lang="en-GB" sz="1500" dirty="0"/>
              <a:t> of Oxford students</a:t>
            </a:r>
          </a:p>
          <a:p>
            <a:r>
              <a:rPr lang="en-GB" sz="1500" dirty="0"/>
              <a:t>That’s </a:t>
            </a:r>
            <a:r>
              <a:rPr lang="en-GB" sz="1500" b="1" dirty="0"/>
              <a:t>3.3%</a:t>
            </a:r>
            <a:r>
              <a:rPr lang="en-GB" sz="1500" dirty="0"/>
              <a:t> of students with a declared disability, condition or </a:t>
            </a:r>
            <a:r>
              <a:rPr lang="en-GB" sz="1500" dirty="0" err="1"/>
              <a:t>SpLD</a:t>
            </a:r>
            <a:endParaRPr lang="en-GB" sz="15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63" y="206774"/>
            <a:ext cx="647790" cy="1838582"/>
          </a:xfrm>
          <a:prstGeom prst="rect">
            <a:avLst/>
          </a:prstGeom>
        </p:spPr>
      </p:pic>
      <p:sp>
        <p:nvSpPr>
          <p:cNvPr id="18" name="Content Placeholder 2"/>
          <p:cNvSpPr txBox="1">
            <a:spLocks/>
          </p:cNvSpPr>
          <p:nvPr/>
        </p:nvSpPr>
        <p:spPr>
          <a:xfrm>
            <a:off x="179305" y="6553438"/>
            <a:ext cx="11833389" cy="2575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200" dirty="0"/>
              <a:t>*Please note that the above details about the conditions, impacts, and support needs/adjustments are not exhaustive and that there can be a significant amount of variation between individuals*</a:t>
            </a:r>
          </a:p>
        </p:txBody>
      </p:sp>
    </p:spTree>
    <p:extLst>
      <p:ext uri="{BB962C8B-B14F-4D97-AF65-F5344CB8AC3E}">
        <p14:creationId xmlns:p14="http://schemas.microsoft.com/office/powerpoint/2010/main" val="66061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3F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8327943" y="549923"/>
            <a:ext cx="3688309" cy="140356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I have / need: </a:t>
            </a:r>
            <a:endParaRPr lang="en-GB" sz="1500" b="1" dirty="0"/>
          </a:p>
          <a:p>
            <a:r>
              <a:rPr lang="en-GB" sz="1500" dirty="0"/>
              <a:t>A Student Support Plan (SSP)</a:t>
            </a:r>
          </a:p>
          <a:p>
            <a:r>
              <a:rPr lang="en-GB" sz="1500" dirty="0"/>
              <a:t>A Study Support Worker</a:t>
            </a:r>
          </a:p>
          <a:p>
            <a:r>
              <a:rPr lang="en-GB" sz="1500" dirty="0"/>
              <a:t>Exam Adjustments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255405" y="2410685"/>
            <a:ext cx="3815552" cy="41095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I find it difficult to: </a:t>
            </a:r>
            <a:endParaRPr lang="en-GB" sz="1500" b="1" dirty="0"/>
          </a:p>
          <a:p>
            <a:r>
              <a:rPr lang="en-GB" sz="1500" dirty="0"/>
              <a:t>Write notes, emails, assignments, posts, exams without voice-activated software</a:t>
            </a:r>
          </a:p>
          <a:p>
            <a:r>
              <a:rPr lang="en-GB" sz="1500" dirty="0"/>
              <a:t>Hold and use books and journals</a:t>
            </a:r>
          </a:p>
          <a:p>
            <a:r>
              <a:rPr lang="en-GB" sz="1500" dirty="0"/>
              <a:t>Complete experiments and </a:t>
            </a:r>
            <a:r>
              <a:rPr lang="en-GB" sz="1500" dirty="0" err="1"/>
              <a:t>practicals</a:t>
            </a:r>
            <a:endParaRPr lang="en-GB" sz="15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27945" y="2410685"/>
            <a:ext cx="3688307" cy="41095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500" b="1" dirty="0"/>
              <a:t>I need:</a:t>
            </a:r>
          </a:p>
          <a:p>
            <a:r>
              <a:rPr lang="en-GB" sz="1500" dirty="0"/>
              <a:t>Voice-activated software for writing emails, assignments, discussion posts etc.</a:t>
            </a:r>
          </a:p>
          <a:p>
            <a:r>
              <a:rPr lang="en-GB" sz="1500" dirty="0"/>
              <a:t>More reading lists online so that I can read on my screen and don't need to physically hold books</a:t>
            </a:r>
          </a:p>
          <a:p>
            <a:r>
              <a:rPr lang="en-GB" sz="1500" dirty="0"/>
              <a:t>Exam adjustments so that I can write my responses using voice-activated software</a:t>
            </a:r>
          </a:p>
          <a:p>
            <a:r>
              <a:rPr lang="en-GB" sz="1500" dirty="0"/>
              <a:t>Recorded lectures so that I can listen back to lectures at home</a:t>
            </a:r>
          </a:p>
          <a:p>
            <a:r>
              <a:rPr lang="en-GB" sz="1500" dirty="0"/>
              <a:t>Materials provided in advance of lectures in Canvas </a:t>
            </a:r>
          </a:p>
          <a:p>
            <a:r>
              <a:rPr lang="en-GB" sz="1500" dirty="0"/>
              <a:t>Lecture and tutorial notes shared in Canvas</a:t>
            </a:r>
          </a:p>
          <a:p>
            <a:r>
              <a:rPr lang="en-GB" sz="1500" dirty="0"/>
              <a:t>Support with practical work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55527" y="206774"/>
            <a:ext cx="3042890" cy="17467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/>
              <a:t>My name is </a:t>
            </a:r>
            <a:r>
              <a:rPr lang="en-GB" sz="2000" b="1" dirty="0"/>
              <a:t>Ben</a:t>
            </a:r>
          </a:p>
          <a:p>
            <a:endParaRPr lang="en-GB" sz="1000" dirty="0"/>
          </a:p>
          <a:p>
            <a:r>
              <a:rPr lang="en-GB" sz="2000" dirty="0"/>
              <a:t>I’m studying for an </a:t>
            </a:r>
            <a:r>
              <a:rPr lang="en-GB" sz="2000" b="1" dirty="0"/>
              <a:t>BA in Philosophy, Politics &amp; Economics</a:t>
            </a:r>
            <a:endParaRPr lang="en-GB" sz="2000" b="1" i="1" dirty="0"/>
          </a:p>
          <a:p>
            <a:endParaRPr lang="en-GB" sz="1000" dirty="0"/>
          </a:p>
          <a:p>
            <a:r>
              <a:rPr lang="en-GB" sz="2000" dirty="0"/>
              <a:t>I have </a:t>
            </a:r>
            <a:r>
              <a:rPr lang="en-GB" sz="2000" b="1" dirty="0"/>
              <a:t>no manual dexterity 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1435184" y="1591340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11435184" y="946797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+mn-lt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11435184" y="1276880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255403" y="2068586"/>
            <a:ext cx="3815554" cy="318604"/>
          </a:xfrm>
          <a:prstGeom prst="rect">
            <a:avLst/>
          </a:prstGeom>
          <a:solidFill>
            <a:srgbClr val="FF9F9F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Impact on Teaching &amp; Learning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8327943" y="2068586"/>
            <a:ext cx="3688311" cy="3186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Adjustments Required</a:t>
            </a: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182865" y="2410685"/>
            <a:ext cx="3815552" cy="41095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People with my condition: </a:t>
            </a:r>
            <a:endParaRPr lang="en-GB" sz="1500" b="1" dirty="0"/>
          </a:p>
          <a:p>
            <a:r>
              <a:rPr lang="en-GB" sz="1500" dirty="0"/>
              <a:t>Are poor at two-handed tasks</a:t>
            </a:r>
          </a:p>
          <a:p>
            <a:r>
              <a:rPr lang="en-GB" sz="1500" dirty="0"/>
              <a:t>Have difficulty with typing, handwriting and drawing</a:t>
            </a:r>
          </a:p>
          <a:p>
            <a:r>
              <a:rPr lang="en-GB" sz="1500" dirty="0"/>
              <a:t>Have poor manipulative skills</a:t>
            </a:r>
          </a:p>
          <a:p>
            <a:r>
              <a:rPr lang="en-GB" sz="1500" dirty="0"/>
              <a:t>Have a lack of coordination</a:t>
            </a: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182863" y="2068586"/>
            <a:ext cx="3815554" cy="31860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Details about My Condition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255403" y="206774"/>
            <a:ext cx="3815554" cy="318604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solidFill>
                  <a:schemeClr val="bg1"/>
                </a:solidFill>
                <a:latin typeface="+mn-lt"/>
              </a:rPr>
              <a:t>Oxford Context</a:t>
            </a: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8327941" y="206774"/>
            <a:ext cx="3688311" cy="3186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Key Support</a:t>
            </a: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4255403" y="549922"/>
            <a:ext cx="3815554" cy="140356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500" dirty="0"/>
              <a:t>In 2019/20, </a:t>
            </a:r>
            <a:r>
              <a:rPr lang="en-GB" sz="1500" b="1" dirty="0"/>
              <a:t>162</a:t>
            </a:r>
            <a:r>
              <a:rPr lang="en-GB" sz="1500" dirty="0"/>
              <a:t> Oxford students had a declared </a:t>
            </a:r>
            <a:r>
              <a:rPr lang="en-GB" sz="1500" b="1" dirty="0"/>
              <a:t>physical impairment or mobility issue</a:t>
            </a:r>
          </a:p>
          <a:p>
            <a:r>
              <a:rPr lang="en-GB" sz="1500" dirty="0"/>
              <a:t>That’s </a:t>
            </a:r>
            <a:r>
              <a:rPr lang="en-GB" sz="1500" b="1" dirty="0"/>
              <a:t>0.7%</a:t>
            </a:r>
            <a:r>
              <a:rPr lang="en-GB" sz="1500" dirty="0"/>
              <a:t> of Oxford students</a:t>
            </a:r>
          </a:p>
          <a:p>
            <a:r>
              <a:rPr lang="en-GB" sz="1500" dirty="0"/>
              <a:t>That’s </a:t>
            </a:r>
            <a:r>
              <a:rPr lang="en-GB" sz="1500" b="1" dirty="0"/>
              <a:t>3.1%</a:t>
            </a:r>
            <a:r>
              <a:rPr lang="en-GB" sz="1500" dirty="0"/>
              <a:t> of students with a declared disability, condition or </a:t>
            </a:r>
            <a:r>
              <a:rPr lang="en-GB" sz="1500" dirty="0" err="1"/>
              <a:t>SpLD</a:t>
            </a:r>
            <a:endParaRPr lang="en-GB" sz="15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63" y="127498"/>
            <a:ext cx="714475" cy="1905266"/>
          </a:xfrm>
          <a:prstGeom prst="rect">
            <a:avLst/>
          </a:prstGeom>
        </p:spPr>
      </p:pic>
      <p:sp>
        <p:nvSpPr>
          <p:cNvPr id="18" name="Content Placeholder 2"/>
          <p:cNvSpPr txBox="1">
            <a:spLocks/>
          </p:cNvSpPr>
          <p:nvPr/>
        </p:nvSpPr>
        <p:spPr>
          <a:xfrm>
            <a:off x="179305" y="6553438"/>
            <a:ext cx="11833389" cy="2575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200" dirty="0"/>
              <a:t>*Please note that the above details about the conditions, impacts, and support needs/adjustments are not exhaustive and that there can be a significant amount of variation between individuals*</a:t>
            </a:r>
          </a:p>
        </p:txBody>
      </p:sp>
    </p:spTree>
    <p:extLst>
      <p:ext uri="{BB962C8B-B14F-4D97-AF65-F5344CB8AC3E}">
        <p14:creationId xmlns:p14="http://schemas.microsoft.com/office/powerpoint/2010/main" val="3668985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1F8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8327943" y="549923"/>
            <a:ext cx="3688309" cy="140356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I have / need: </a:t>
            </a:r>
            <a:endParaRPr lang="en-GB" sz="1500" b="1" dirty="0"/>
          </a:p>
          <a:p>
            <a:r>
              <a:rPr lang="en-GB" sz="1500" dirty="0"/>
              <a:t>A Student Support Plan (SSP)</a:t>
            </a:r>
          </a:p>
          <a:p>
            <a:r>
              <a:rPr lang="en-GB" sz="1500" dirty="0"/>
              <a:t>A Study Support Worker</a:t>
            </a:r>
          </a:p>
          <a:p>
            <a:r>
              <a:rPr lang="en-GB" sz="1500" dirty="0"/>
              <a:t>Exam Adjustments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255405" y="2410685"/>
            <a:ext cx="3815552" cy="41095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I find it difficult to: </a:t>
            </a:r>
            <a:endParaRPr lang="en-GB" sz="1500" b="1" dirty="0"/>
          </a:p>
          <a:p>
            <a:r>
              <a:rPr lang="en-GB" sz="1500" dirty="0"/>
              <a:t>Follow lectures and lab demonstrations</a:t>
            </a:r>
          </a:p>
          <a:p>
            <a:r>
              <a:rPr lang="en-GB" sz="1500" dirty="0"/>
              <a:t>Hear what is being said in tutorials and other discussions</a:t>
            </a:r>
          </a:p>
          <a:p>
            <a:r>
              <a:rPr lang="en-GB" sz="1500" dirty="0"/>
              <a:t>To interact effectively in discussions and tutorials</a:t>
            </a:r>
          </a:p>
          <a:p>
            <a:r>
              <a:rPr lang="en-GB" sz="1500" dirty="0"/>
              <a:t>To keep focused as I have to concentrate hard to hear what other people are saying, which can be tiring and stressful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27945" y="2410685"/>
            <a:ext cx="3688307" cy="41095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500" b="1" dirty="0"/>
              <a:t>I need:</a:t>
            </a:r>
          </a:p>
          <a:p>
            <a:r>
              <a:rPr lang="en-GB" sz="1500" dirty="0"/>
              <a:t>Captions on recorded lectures and teaching events</a:t>
            </a:r>
          </a:p>
          <a:p>
            <a:r>
              <a:rPr lang="en-GB" sz="1500" dirty="0"/>
              <a:t>Recorded lectures so that I can listen back to lectures at a high volume at home</a:t>
            </a:r>
          </a:p>
          <a:p>
            <a:r>
              <a:rPr lang="en-GB" sz="1500" dirty="0"/>
              <a:t>Materials provided in advance of lectures in Canvas</a:t>
            </a:r>
          </a:p>
          <a:p>
            <a:r>
              <a:rPr lang="en-GB" sz="1500" dirty="0"/>
              <a:t>Lecture and tutorial notes shared in Canvas</a:t>
            </a:r>
          </a:p>
          <a:p>
            <a:r>
              <a:rPr lang="en-GB" sz="1500" dirty="0"/>
              <a:t>More breakout sessions with smaller numbers of students</a:t>
            </a:r>
          </a:p>
          <a:p>
            <a:r>
              <a:rPr lang="en-GB" sz="1500" dirty="0"/>
              <a:t>Exam instructions that are given verbally to be written down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55527" y="206774"/>
            <a:ext cx="3042890" cy="17467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/>
              <a:t>My name is </a:t>
            </a:r>
            <a:r>
              <a:rPr lang="en-GB" sz="2000" b="1" dirty="0"/>
              <a:t>Kim</a:t>
            </a:r>
          </a:p>
          <a:p>
            <a:endParaRPr lang="en-GB" sz="1000" dirty="0"/>
          </a:p>
          <a:p>
            <a:r>
              <a:rPr lang="en-GB" sz="2000" dirty="0"/>
              <a:t>I’m studying for an </a:t>
            </a:r>
            <a:r>
              <a:rPr lang="en-GB" sz="2000" b="1" dirty="0"/>
              <a:t>MSc in Clinical Trials</a:t>
            </a:r>
            <a:endParaRPr lang="en-GB" sz="2000" b="1" i="1" dirty="0"/>
          </a:p>
          <a:p>
            <a:endParaRPr lang="en-GB" sz="1000" dirty="0"/>
          </a:p>
          <a:p>
            <a:r>
              <a:rPr lang="en-GB" sz="2000" dirty="0"/>
              <a:t>I am </a:t>
            </a:r>
            <a:r>
              <a:rPr lang="en-GB" sz="2000" b="1" dirty="0"/>
              <a:t>hard of hearing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1435184" y="1591340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11435184" y="946797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+mn-lt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11435184" y="1276880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255403" y="2068586"/>
            <a:ext cx="3815554" cy="318604"/>
          </a:xfrm>
          <a:prstGeom prst="rect">
            <a:avLst/>
          </a:prstGeom>
          <a:solidFill>
            <a:srgbClr val="FF9F9F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Impact on Teaching &amp; Learning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8327943" y="2068586"/>
            <a:ext cx="3688311" cy="3186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Adjustments Required</a:t>
            </a: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182865" y="2410685"/>
            <a:ext cx="3815552" cy="41095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People with my condition: </a:t>
            </a:r>
            <a:endParaRPr lang="en-GB" sz="1500" b="1" dirty="0"/>
          </a:p>
          <a:p>
            <a:r>
              <a:rPr lang="en-GB" sz="1500" dirty="0"/>
              <a:t>Can have hearing loss in one or both ears, leading to difficulty in hearing conversational speech or loud sounds</a:t>
            </a:r>
          </a:p>
          <a:p>
            <a:r>
              <a:rPr lang="en-GB" sz="1500" dirty="0"/>
              <a:t>People who are hard of hearing usually communicate through spoken language and can benefit from hearing aids, cochlear implants, and other assistive devices as well as captioning</a:t>
            </a:r>
          </a:p>
          <a:p>
            <a:r>
              <a:rPr lang="en-GB" sz="1500" dirty="0"/>
              <a:t>'Deaf' people mostly have profound hearing loss, which implies very little or no hearing. They often use sign language for communication</a:t>
            </a:r>
          </a:p>
          <a:p>
            <a:r>
              <a:rPr lang="en-GB" sz="1500" dirty="0"/>
              <a:t>Rely on caption software</a:t>
            </a: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182863" y="2068586"/>
            <a:ext cx="3815554" cy="31860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Details about My Condition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255403" y="206774"/>
            <a:ext cx="3815554" cy="318604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solidFill>
                  <a:schemeClr val="bg1"/>
                </a:solidFill>
                <a:latin typeface="+mn-lt"/>
              </a:rPr>
              <a:t>Oxford Context</a:t>
            </a: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8327941" y="206774"/>
            <a:ext cx="3688311" cy="3186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Key Support</a:t>
            </a: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4255403" y="549922"/>
            <a:ext cx="3815554" cy="140356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500" dirty="0"/>
              <a:t>In 2019/20, </a:t>
            </a:r>
            <a:r>
              <a:rPr lang="en-GB" sz="1500" b="1" dirty="0"/>
              <a:t>64</a:t>
            </a:r>
            <a:r>
              <a:rPr lang="en-GB" sz="1500" dirty="0"/>
              <a:t> Oxford students declared that they were </a:t>
            </a:r>
            <a:r>
              <a:rPr lang="en-GB" sz="1500" b="1" dirty="0"/>
              <a:t>deaf or had a serious hearing impairment</a:t>
            </a:r>
          </a:p>
          <a:p>
            <a:r>
              <a:rPr lang="en-GB" sz="1500" dirty="0"/>
              <a:t>That’s </a:t>
            </a:r>
            <a:r>
              <a:rPr lang="en-GB" sz="1500" b="1" dirty="0"/>
              <a:t>0.3%</a:t>
            </a:r>
            <a:r>
              <a:rPr lang="en-GB" sz="1500" dirty="0"/>
              <a:t> of Oxford students</a:t>
            </a:r>
          </a:p>
          <a:p>
            <a:r>
              <a:rPr lang="en-GB" sz="1500" dirty="0"/>
              <a:t>That’s </a:t>
            </a:r>
            <a:r>
              <a:rPr lang="en-GB" sz="1500" b="1" dirty="0"/>
              <a:t>1.2%</a:t>
            </a:r>
            <a:r>
              <a:rPr lang="en-GB" sz="1500" dirty="0"/>
              <a:t> of students with a declared disability, condition or </a:t>
            </a:r>
            <a:r>
              <a:rPr lang="en-GB" sz="1500" dirty="0" err="1"/>
              <a:t>SpLD</a:t>
            </a:r>
            <a:endParaRPr lang="en-GB" sz="15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000" y="260023"/>
            <a:ext cx="733527" cy="1705213"/>
          </a:xfrm>
          <a:prstGeom prst="rect">
            <a:avLst/>
          </a:prstGeom>
        </p:spPr>
      </p:pic>
      <p:sp>
        <p:nvSpPr>
          <p:cNvPr id="18" name="Content Placeholder 2"/>
          <p:cNvSpPr txBox="1">
            <a:spLocks/>
          </p:cNvSpPr>
          <p:nvPr/>
        </p:nvSpPr>
        <p:spPr>
          <a:xfrm>
            <a:off x="179305" y="6553438"/>
            <a:ext cx="11833389" cy="2575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200" dirty="0"/>
              <a:t>*Please note that the above details about the conditions, impacts, and support needs/adjustments are not exhaustive and that there can be a significant amount of variation between individuals*</a:t>
            </a:r>
          </a:p>
        </p:txBody>
      </p:sp>
    </p:spTree>
    <p:extLst>
      <p:ext uri="{BB962C8B-B14F-4D97-AF65-F5344CB8AC3E}">
        <p14:creationId xmlns:p14="http://schemas.microsoft.com/office/powerpoint/2010/main" val="2026750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C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8327943" y="549923"/>
            <a:ext cx="3688309" cy="140356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I have / need: </a:t>
            </a:r>
            <a:endParaRPr lang="en-GB" sz="1500" b="1" dirty="0"/>
          </a:p>
          <a:p>
            <a:r>
              <a:rPr lang="en-GB" sz="1500" dirty="0"/>
              <a:t>A Student Support Plan (SSP)</a:t>
            </a:r>
          </a:p>
          <a:p>
            <a:r>
              <a:rPr lang="en-GB" sz="1500" dirty="0"/>
              <a:t>A Study Support Worker</a:t>
            </a:r>
          </a:p>
          <a:p>
            <a:r>
              <a:rPr lang="en-GB" sz="1500" dirty="0"/>
              <a:t>Exam Adjustments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255405" y="2410685"/>
            <a:ext cx="3815552" cy="41095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I find it difficult to: </a:t>
            </a:r>
            <a:endParaRPr lang="en-GB" sz="1500" b="1" dirty="0"/>
          </a:p>
          <a:p>
            <a:r>
              <a:rPr lang="en-GB" sz="1500" dirty="0"/>
              <a:t>Follow lectures slides and lab demonstrations unless extra descriptive information is provided to me</a:t>
            </a:r>
          </a:p>
          <a:p>
            <a:r>
              <a:rPr lang="en-GB" sz="1500" dirty="0"/>
              <a:t>Make notes during teaching events and as part of learning</a:t>
            </a:r>
          </a:p>
          <a:p>
            <a:r>
              <a:rPr lang="en-GB" sz="1500" dirty="0"/>
              <a:t>Read books and journals unless they are recorded or are online versions that I can magnify or can be read with a screen reader</a:t>
            </a:r>
          </a:p>
          <a:p>
            <a:r>
              <a:rPr lang="en-GB" sz="1500" dirty="0"/>
              <a:t>Read books and journals as quickly as other students</a:t>
            </a:r>
          </a:p>
          <a:p>
            <a:r>
              <a:rPr lang="en-GB" sz="1500" dirty="0"/>
              <a:t>Navigate through courses and information in Canvas</a:t>
            </a:r>
          </a:p>
          <a:p>
            <a:r>
              <a:rPr lang="en-GB" sz="1500" dirty="0"/>
              <a:t>Use tools in Canvas</a:t>
            </a:r>
          </a:p>
          <a:p>
            <a:r>
              <a:rPr lang="en-GB" sz="1500" dirty="0"/>
              <a:t>Make my way to physical venues for teaching and learning events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27945" y="2410685"/>
            <a:ext cx="3688307" cy="41095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500" b="1" dirty="0"/>
              <a:t>I need:</a:t>
            </a:r>
          </a:p>
          <a:p>
            <a:r>
              <a:rPr lang="en-GB" sz="1500" dirty="0"/>
              <a:t>Alt text added in documents and on web pages</a:t>
            </a:r>
          </a:p>
          <a:p>
            <a:r>
              <a:rPr lang="en-GB" sz="1500" dirty="0"/>
              <a:t>Documents in accessible formats so that I can read them using a screen reader</a:t>
            </a:r>
          </a:p>
          <a:p>
            <a:r>
              <a:rPr lang="en-GB" sz="1500" dirty="0"/>
              <a:t>The ability to zoom within pages and screens online to that I can magnify text</a:t>
            </a:r>
          </a:p>
          <a:p>
            <a:r>
              <a:rPr lang="en-GB" sz="1500" dirty="0"/>
              <a:t>Recorded readings or readings that can be read by screen readers</a:t>
            </a:r>
          </a:p>
          <a:p>
            <a:r>
              <a:rPr lang="en-GB" sz="1500" dirty="0"/>
              <a:t>Recorded lectures so that I can listen back to lectures at home</a:t>
            </a:r>
          </a:p>
          <a:p>
            <a:r>
              <a:rPr lang="en-GB" sz="1500" dirty="0"/>
              <a:t>Materials provided in advance of lectures in Canvas </a:t>
            </a:r>
          </a:p>
          <a:p>
            <a:r>
              <a:rPr lang="en-GB" sz="1500" dirty="0"/>
              <a:t>Lecture and tutorial notes shared in Canvas</a:t>
            </a:r>
          </a:p>
          <a:p>
            <a:r>
              <a:rPr lang="en-GB" sz="1500" dirty="0"/>
              <a:t>Exam adjustments so that I can use screen-reading software to read exam papers and voice-activated software to write my answers</a:t>
            </a:r>
          </a:p>
          <a:p>
            <a:r>
              <a:rPr lang="en-GB" sz="1500" dirty="0"/>
              <a:t>Extra time in exams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55527" y="206774"/>
            <a:ext cx="3042890" cy="17467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/>
              <a:t>My name is </a:t>
            </a:r>
            <a:r>
              <a:rPr lang="en-GB" sz="2000" b="1" dirty="0"/>
              <a:t>Alfie</a:t>
            </a:r>
          </a:p>
          <a:p>
            <a:endParaRPr lang="en-GB" sz="1000" dirty="0"/>
          </a:p>
          <a:p>
            <a:r>
              <a:rPr lang="en-GB" sz="2000" dirty="0"/>
              <a:t>I’m studying for an </a:t>
            </a:r>
            <a:r>
              <a:rPr lang="en-GB" sz="2000" b="1" dirty="0"/>
              <a:t>BA in Philosophy &amp; Theology</a:t>
            </a:r>
            <a:endParaRPr lang="en-GB" sz="2000" b="1" i="1" dirty="0"/>
          </a:p>
          <a:p>
            <a:endParaRPr lang="en-GB" sz="1000" dirty="0"/>
          </a:p>
          <a:p>
            <a:r>
              <a:rPr lang="en-GB" sz="2000" dirty="0"/>
              <a:t>I have </a:t>
            </a:r>
            <a:r>
              <a:rPr lang="en-GB" sz="2000" b="1" dirty="0"/>
              <a:t>a serious visual impairment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1435184" y="1591340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11435184" y="946797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+mn-lt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11435184" y="1276880"/>
            <a:ext cx="399011" cy="336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Wingdings 2" panose="05020102010507070707" pitchFamily="18" charset="2"/>
              </a:rPr>
              <a:t></a:t>
            </a:r>
            <a:endParaRPr lang="en-GB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B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255403" y="2068586"/>
            <a:ext cx="3815554" cy="318604"/>
          </a:xfrm>
          <a:prstGeom prst="rect">
            <a:avLst/>
          </a:prstGeom>
          <a:solidFill>
            <a:srgbClr val="FF9F9F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Impact on Teaching &amp; Learning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8327943" y="2068586"/>
            <a:ext cx="3688311" cy="3186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Adjustments Required</a:t>
            </a: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182865" y="2410685"/>
            <a:ext cx="3815552" cy="41095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b="1" dirty="0"/>
              <a:t>People with my condition: </a:t>
            </a:r>
            <a:endParaRPr lang="en-GB" sz="1500" b="1" dirty="0"/>
          </a:p>
          <a:p>
            <a:r>
              <a:rPr lang="en-GB" sz="1500" dirty="0"/>
              <a:t>Have a decreased ability to see to a degree that causes problems that cannot be corrected by usual means (such as contact lenses and glasses)</a:t>
            </a:r>
          </a:p>
          <a:p>
            <a:r>
              <a:rPr lang="en-GB" sz="1500" dirty="0"/>
              <a:t>Vision impairment creates unique challenges to learning </a:t>
            </a:r>
          </a:p>
          <a:p>
            <a:r>
              <a:rPr lang="en-GB" sz="1500" dirty="0"/>
              <a:t>I use JAWS screen-reading software</a:t>
            </a: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182863" y="2068586"/>
            <a:ext cx="3815554" cy="31860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Details about My Condition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255403" y="206774"/>
            <a:ext cx="3815554" cy="318604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solidFill>
                  <a:schemeClr val="bg1"/>
                </a:solidFill>
                <a:latin typeface="+mn-lt"/>
              </a:rPr>
              <a:t>Oxford Context</a:t>
            </a: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8327941" y="206774"/>
            <a:ext cx="3688311" cy="3186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800" b="1" dirty="0">
                <a:latin typeface="+mn-lt"/>
              </a:rPr>
              <a:t>Key Support</a:t>
            </a: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4255403" y="549922"/>
            <a:ext cx="3815554" cy="140356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500" dirty="0"/>
              <a:t>In 2019/20, </a:t>
            </a:r>
            <a:r>
              <a:rPr lang="en-GB" sz="1500" b="1" dirty="0"/>
              <a:t>50</a:t>
            </a:r>
            <a:r>
              <a:rPr lang="en-GB" sz="1500" dirty="0"/>
              <a:t> Oxford students declared that they were </a:t>
            </a:r>
            <a:r>
              <a:rPr lang="en-GB" sz="1500" b="1" dirty="0"/>
              <a:t>blind or have a serious visual impairment</a:t>
            </a:r>
          </a:p>
          <a:p>
            <a:r>
              <a:rPr lang="en-GB" sz="1500" dirty="0"/>
              <a:t>That’s </a:t>
            </a:r>
            <a:r>
              <a:rPr lang="en-GB" sz="1500" b="1" dirty="0"/>
              <a:t>0.2%</a:t>
            </a:r>
            <a:r>
              <a:rPr lang="en-GB" sz="1500" dirty="0"/>
              <a:t> of Oxford students</a:t>
            </a:r>
          </a:p>
          <a:p>
            <a:r>
              <a:rPr lang="en-GB" sz="1500" dirty="0"/>
              <a:t>That’s </a:t>
            </a:r>
            <a:r>
              <a:rPr lang="en-GB" sz="1500" b="1" dirty="0"/>
              <a:t>0.9%</a:t>
            </a:r>
            <a:r>
              <a:rPr lang="en-GB" sz="1500" dirty="0"/>
              <a:t> of students with a declared disability, condition or </a:t>
            </a:r>
            <a:r>
              <a:rPr lang="en-GB" sz="1500" dirty="0" err="1"/>
              <a:t>SpLD</a:t>
            </a:r>
            <a:endParaRPr lang="en-GB" sz="15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63" y="179893"/>
            <a:ext cx="809738" cy="1800476"/>
          </a:xfrm>
          <a:prstGeom prst="rect">
            <a:avLst/>
          </a:prstGeom>
        </p:spPr>
      </p:pic>
      <p:sp>
        <p:nvSpPr>
          <p:cNvPr id="18" name="Content Placeholder 2"/>
          <p:cNvSpPr txBox="1">
            <a:spLocks/>
          </p:cNvSpPr>
          <p:nvPr/>
        </p:nvSpPr>
        <p:spPr>
          <a:xfrm>
            <a:off x="179305" y="6553438"/>
            <a:ext cx="11833389" cy="2575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200" dirty="0"/>
              <a:t>*Please note that the above details about the conditions, impacts, and support needs/adjustments are not exhaustive and that there can be a significant amount of variation between individuals*</a:t>
            </a:r>
          </a:p>
        </p:txBody>
      </p:sp>
    </p:spTree>
    <p:extLst>
      <p:ext uri="{BB962C8B-B14F-4D97-AF65-F5344CB8AC3E}">
        <p14:creationId xmlns:p14="http://schemas.microsoft.com/office/powerpoint/2010/main" val="3400498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73249994E4AE4DBFA93632036C01CC" ma:contentTypeVersion="14" ma:contentTypeDescription="Create a new document." ma:contentTypeScope="" ma:versionID="ac02c7ad6f4de98cedf83f6aba39b743">
  <xsd:schema xmlns:xsd="http://www.w3.org/2001/XMLSchema" xmlns:xs="http://www.w3.org/2001/XMLSchema" xmlns:p="http://schemas.microsoft.com/office/2006/metadata/properties" xmlns:ns3="265ca854-4926-42a1-8373-14a33fcdc10d" xmlns:ns4="2495f15f-aa22-4ab9-8524-99774a18db0a" targetNamespace="http://schemas.microsoft.com/office/2006/metadata/properties" ma:root="true" ma:fieldsID="3dca8a6f2cb8e83bf768da7041ef6cad" ns3:_="" ns4:_="">
    <xsd:import namespace="265ca854-4926-42a1-8373-14a33fcdc10d"/>
    <xsd:import namespace="2495f15f-aa22-4ab9-8524-99774a18db0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5ca854-4926-42a1-8373-14a33fcdc1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95f15f-aa22-4ab9-8524-99774a18db0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BE41880-0990-4F29-8C8B-3ACE5575EFC6}">
  <ds:schemaRefs>
    <ds:schemaRef ds:uri="http://schemas.microsoft.com/office/infopath/2007/PartnerControls"/>
    <ds:schemaRef ds:uri="265ca854-4926-42a1-8373-14a33fcdc10d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2495f15f-aa22-4ab9-8524-99774a18db0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2B0EE3A-5E63-4662-A2F4-2C01C00A71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A32F19-9BE3-4ADD-9BFF-07B0553F55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5ca854-4926-42a1-8373-14a33fcdc10d"/>
    <ds:schemaRef ds:uri="2495f15f-aa22-4ab9-8524-99774a18db0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1947</TotalTime>
  <Words>3067</Words>
  <Application>Microsoft Office PowerPoint</Application>
  <PresentationFormat>Widescreen</PresentationFormat>
  <Paragraphs>387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Mundey</dc:creator>
  <cp:lastModifiedBy>Valerie Johnson</cp:lastModifiedBy>
  <cp:revision>256</cp:revision>
  <dcterms:created xsi:type="dcterms:W3CDTF">2021-05-17T11:47:05Z</dcterms:created>
  <dcterms:modified xsi:type="dcterms:W3CDTF">2021-09-12T16:45:40Z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0x0101006373249994E4AE4DBFA93632036C01CC</vt:lpwstr>
  </property>
</Properties>
</file>